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32" r:id="rId4"/>
    <p:sldMasterId id="2147483744" r:id="rId5"/>
    <p:sldMasterId id="2147483756" r:id="rId6"/>
  </p:sldMasterIdLst>
  <p:notesMasterIdLst>
    <p:notesMasterId r:id="rId24"/>
  </p:notesMasterIdLst>
  <p:sldIdLst>
    <p:sldId id="269" r:id="rId7"/>
    <p:sldId id="256" r:id="rId8"/>
    <p:sldId id="270" r:id="rId9"/>
    <p:sldId id="271" r:id="rId10"/>
    <p:sldId id="257" r:id="rId11"/>
    <p:sldId id="258" r:id="rId12"/>
    <p:sldId id="259" r:id="rId13"/>
    <p:sldId id="260" r:id="rId14"/>
    <p:sldId id="272" r:id="rId15"/>
    <p:sldId id="273" r:id="rId16"/>
    <p:sldId id="262" r:id="rId17"/>
    <p:sldId id="263" r:id="rId18"/>
    <p:sldId id="264" r:id="rId19"/>
    <p:sldId id="265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Дарья" initials="ДД" lastIdx="1" clrIdx="0">
    <p:extLst>
      <p:ext uri="{19B8F6BF-5375-455C-9EA6-DF929625EA0E}">
        <p15:presenceInfo xmlns:p15="http://schemas.microsoft.com/office/powerpoint/2012/main" userId="c0106bfdab6fae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116D"/>
    <a:srgbClr val="FFA679"/>
    <a:srgbClr val="9FB0EF"/>
    <a:srgbClr val="FF7765"/>
    <a:srgbClr val="100858"/>
    <a:srgbClr val="FF563F"/>
    <a:srgbClr val="4651E2"/>
    <a:srgbClr val="96A9EE"/>
    <a:srgbClr val="B01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1480"/>
        <p:guide pos="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B047A-853E-4758-A5E3-5EF35653882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D6B38-678C-4D20-B86E-3E4939B71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4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6" name="Google Shape;6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7" name="Google Shape;6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8" name="Google Shape;73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9" name="Google Shape;7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9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2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1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65AC8-649D-4D54-A718-F394660D42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55771-D139-4D82-ADC2-8492EFC42F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832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65AC8-649D-4D54-A718-F394660D42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55771-D139-4D82-ADC2-8492EFC42F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898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65AC8-649D-4D54-A718-F394660D42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55771-D139-4D82-ADC2-8492EFC42F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60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65AC8-649D-4D54-A718-F394660D42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55771-D139-4D82-ADC2-8492EFC42F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7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65AC8-649D-4D54-A718-F394660D42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55771-D139-4D82-ADC2-8492EFC42F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652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65AC8-649D-4D54-A718-F394660D42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55771-D139-4D82-ADC2-8492EFC42F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980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65AC8-649D-4D54-A718-F394660D42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55771-D139-4D82-ADC2-8492EFC42F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912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65AC8-649D-4D54-A718-F394660D42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55771-D139-4D82-ADC2-8492EFC42F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64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65AC8-649D-4D54-A718-F394660D42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55771-D139-4D82-ADC2-8492EFC42F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56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65AC8-649D-4D54-A718-F394660D42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55771-D139-4D82-ADC2-8492EFC42F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452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65AC8-649D-4D54-A718-F394660D42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55771-D139-4D82-ADC2-8492EFC42F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820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775FF-DA74-40BE-9080-301E0B9769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CB709-E292-408C-9C8E-7CCC6684B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534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775FF-DA74-40BE-9080-301E0B9769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CB709-E292-408C-9C8E-7CCC6684B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334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775FF-DA74-40BE-9080-301E0B9769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CB709-E292-408C-9C8E-7CCC6684B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93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775FF-DA74-40BE-9080-301E0B9769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CB709-E292-408C-9C8E-7CCC6684B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793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775FF-DA74-40BE-9080-301E0B9769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CB709-E292-408C-9C8E-7CCC6684B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029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775FF-DA74-40BE-9080-301E0B9769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CB709-E292-408C-9C8E-7CCC6684B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775FF-DA74-40BE-9080-301E0B9769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CB709-E292-408C-9C8E-7CCC6684B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64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74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775FF-DA74-40BE-9080-301E0B9769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CB709-E292-408C-9C8E-7CCC6684B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708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775FF-DA74-40BE-9080-301E0B9769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CB709-E292-408C-9C8E-7CCC6684B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099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775FF-DA74-40BE-9080-301E0B9769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CB709-E292-408C-9C8E-7CCC6684B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641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775FF-DA74-40BE-9080-301E0B9769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CB709-E292-408C-9C8E-7CCC6684B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143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671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002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325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346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9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3045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9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9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9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9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88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66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478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9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9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74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9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6455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9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0474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674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165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8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8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4497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9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9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9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9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9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7946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10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0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0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338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0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0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0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0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49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76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10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10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0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0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1694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0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10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10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10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10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0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0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2196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04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1" name="Google Shape;211;p10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10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0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0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1275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05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10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10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0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0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699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0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10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0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0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119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7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0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10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0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0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853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4910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5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7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5393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4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072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4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81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059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7583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4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4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4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3131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324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63884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1171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3873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8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0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0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2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5AC8-649D-4D54-A718-F394660D421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7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65AC8-649D-4D54-A718-F394660D4216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55771-D139-4D82-ADC2-8492EFC42F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36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65AC8-649D-4D54-A718-F394660D421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55771-D139-4D82-ADC2-8492EFC42FA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3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9775FF-DA74-40BE-9080-301E0B9769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07.02.2022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CB709-E292-408C-9C8E-7CCC6684BE4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345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220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7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7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7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5265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5626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kursostroenie.lektorium.tv/sozdanie-zadanii-roc" TargetMode="External"/><Relationship Id="rId3" Type="http://schemas.openxmlformats.org/officeDocument/2006/relationships/hyperlink" Target="https://kursostroenie.lektorium.tv/firmennyi-stil-roc" TargetMode="External"/><Relationship Id="rId7" Type="http://schemas.openxmlformats.org/officeDocument/2006/relationships/hyperlink" Target="https://kursostroenie.lektorium.tv/vidy-zadanii-roc" TargetMode="External"/><Relationship Id="rId2" Type="http://schemas.openxmlformats.org/officeDocument/2006/relationships/hyperlink" Target="https://kursostroenie.lektorium.tv/treiler-kursa-roc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kursostroenie.lektorium.tv/kastomizatciia-roc" TargetMode="External"/><Relationship Id="rId5" Type="http://schemas.openxmlformats.org/officeDocument/2006/relationships/hyperlink" Target="https://kursostroenie.lektorium.tv/kak-dolzhen-vygliadet-avtor-roc" TargetMode="External"/><Relationship Id="rId4" Type="http://schemas.openxmlformats.org/officeDocument/2006/relationships/hyperlink" Target="https://kursostroenie.lektorium.tv/prezentatciia-avtora-ro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.sorokina@mgutm.ru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o.kuznetsova@mgutm.ru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F4332-1AFC-4A58-B45D-78BDF234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106694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О записи в видеостудию</a:t>
            </a:r>
          </a:p>
        </p:txBody>
      </p:sp>
    </p:spTree>
    <p:extLst>
      <p:ext uri="{BB962C8B-B14F-4D97-AF65-F5344CB8AC3E}">
        <p14:creationId xmlns:p14="http://schemas.microsoft.com/office/powerpoint/2010/main" val="141269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248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ru-RU"/>
              <a:t>Время записи одной лекции- от 10 до 20 минут</a:t>
            </a:r>
            <a:br>
              <a:rPr lang="ru-RU"/>
            </a:br>
            <a:r>
              <a:rPr lang="ru-RU"/>
              <a:t>Время записи промо-ролика- от 0:20 до </a:t>
            </a:r>
            <a:r>
              <a:rPr lang="ru-RU">
                <a:solidFill>
                  <a:schemeClr val="lt1"/>
                </a:solidFill>
              </a:rPr>
              <a:t>3:00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762" name="Google Shape;762;p11"/>
          <p:cNvGrpSpPr/>
          <p:nvPr/>
        </p:nvGrpSpPr>
        <p:grpSpPr>
          <a:xfrm>
            <a:off x="4040156" y="2603241"/>
            <a:ext cx="3410128" cy="3433665"/>
            <a:chOff x="3270475" y="1427025"/>
            <a:chExt cx="483200" cy="483125"/>
          </a:xfrm>
        </p:grpSpPr>
        <p:sp>
          <p:nvSpPr>
            <p:cNvPr id="763" name="Google Shape;763;p11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9" y="1129369"/>
            <a:ext cx="10735942" cy="57286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8050" y="375335"/>
            <a:ext cx="787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Пример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видеолекции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(кадр из записи)</a:t>
            </a:r>
          </a:p>
        </p:txBody>
      </p:sp>
    </p:spTree>
    <p:extLst>
      <p:ext uri="{BB962C8B-B14F-4D97-AF65-F5344CB8AC3E}">
        <p14:creationId xmlns:p14="http://schemas.microsoft.com/office/powerpoint/2010/main" val="382788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" y="795918"/>
            <a:ext cx="10912861" cy="59594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8050" y="375335"/>
            <a:ext cx="787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Пример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видеолекции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(кадр из записи)</a:t>
            </a:r>
          </a:p>
        </p:txBody>
      </p:sp>
    </p:spTree>
    <p:extLst>
      <p:ext uri="{BB962C8B-B14F-4D97-AF65-F5344CB8AC3E}">
        <p14:creationId xmlns:p14="http://schemas.microsoft.com/office/powerpoint/2010/main" val="119722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0EE37AA-0FE0-4909-BB30-55BA8BD37300}"/>
              </a:ext>
            </a:extLst>
          </p:cNvPr>
          <p:cNvGrpSpPr/>
          <p:nvPr/>
        </p:nvGrpSpPr>
        <p:grpSpPr>
          <a:xfrm>
            <a:off x="3742800" y="1464907"/>
            <a:ext cx="4255243" cy="5609241"/>
            <a:chOff x="4114687" y="1958439"/>
            <a:chExt cx="3101025" cy="4014101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D4C5B9A-08FB-4DAA-A034-AEA55002D4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0" t="29559" r="60410" b="13225"/>
            <a:stretch/>
          </p:blipFill>
          <p:spPr>
            <a:xfrm>
              <a:off x="5397593" y="2048605"/>
              <a:ext cx="1818119" cy="39239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895B52F-DEF4-48FB-A56B-2A9F30864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01" t="28234" r="11552" b="14204"/>
            <a:stretch/>
          </p:blipFill>
          <p:spPr>
            <a:xfrm>
              <a:off x="4114687" y="1958439"/>
              <a:ext cx="1663452" cy="393285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95E7F-C454-496B-8533-0368AED4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99" y="3651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Требования к внешнему виду спикера.</a:t>
            </a: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3196303-AA56-45DF-8B50-E2234B4EC0C8}"/>
              </a:ext>
            </a:extLst>
          </p:cNvPr>
          <p:cNvGrpSpPr/>
          <p:nvPr/>
        </p:nvGrpSpPr>
        <p:grpSpPr>
          <a:xfrm>
            <a:off x="2441359" y="2521258"/>
            <a:ext cx="2006353" cy="253753"/>
            <a:chOff x="-914400" y="3515557"/>
            <a:chExt cx="2006353" cy="253753"/>
          </a:xfrm>
        </p:grpSpPr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6BC50B78-C11E-4056-B1D2-7A549B4E65B6}"/>
                </a:ext>
              </a:extLst>
            </p:cNvPr>
            <p:cNvSpPr/>
            <p:nvPr/>
          </p:nvSpPr>
          <p:spPr>
            <a:xfrm>
              <a:off x="838200" y="3515557"/>
              <a:ext cx="253753" cy="2537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06BEDAA9-E98D-44C9-B359-872669215B46}"/>
                </a:ext>
              </a:extLst>
            </p:cNvPr>
            <p:cNvCxnSpPr>
              <a:cxnSpLocks/>
              <a:stCxn id="73" idx="2"/>
            </p:cNvCxnSpPr>
            <p:nvPr/>
          </p:nvCxnSpPr>
          <p:spPr>
            <a:xfrm flipH="1">
              <a:off x="-914400" y="3642434"/>
              <a:ext cx="1752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CEBCF39F-B9E5-44D8-9012-D99848ACAFE8}"/>
              </a:ext>
            </a:extLst>
          </p:cNvPr>
          <p:cNvGrpSpPr/>
          <p:nvPr/>
        </p:nvGrpSpPr>
        <p:grpSpPr>
          <a:xfrm>
            <a:off x="2584882" y="4696100"/>
            <a:ext cx="2006353" cy="253753"/>
            <a:chOff x="-914400" y="3515557"/>
            <a:chExt cx="2006353" cy="253753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1A0FA0A2-BAAA-41BB-A3E6-A87EEFAFF7FE}"/>
                </a:ext>
              </a:extLst>
            </p:cNvPr>
            <p:cNvSpPr/>
            <p:nvPr/>
          </p:nvSpPr>
          <p:spPr>
            <a:xfrm>
              <a:off x="838200" y="3515557"/>
              <a:ext cx="253753" cy="2537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6CFD969F-7464-441B-925F-491024A62553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 flipH="1">
              <a:off x="-914400" y="3642434"/>
              <a:ext cx="1752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FB4A022B-943C-4CD4-B36A-9D104BA711BA}"/>
              </a:ext>
            </a:extLst>
          </p:cNvPr>
          <p:cNvGrpSpPr/>
          <p:nvPr/>
        </p:nvGrpSpPr>
        <p:grpSpPr>
          <a:xfrm flipH="1">
            <a:off x="6918015" y="2939640"/>
            <a:ext cx="2006353" cy="253753"/>
            <a:chOff x="-914400" y="3515557"/>
            <a:chExt cx="2006353" cy="253753"/>
          </a:xfrm>
        </p:grpSpPr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1596743C-941B-4030-970F-B6B0B68726F3}"/>
                </a:ext>
              </a:extLst>
            </p:cNvPr>
            <p:cNvSpPr/>
            <p:nvPr/>
          </p:nvSpPr>
          <p:spPr>
            <a:xfrm>
              <a:off x="838200" y="3515557"/>
              <a:ext cx="253753" cy="2537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78AC9254-EF0B-417F-B79A-A8E8E3989C0D}"/>
                </a:ext>
              </a:extLst>
            </p:cNvPr>
            <p:cNvCxnSpPr>
              <a:cxnSpLocks/>
              <a:stCxn id="82" idx="2"/>
            </p:cNvCxnSpPr>
            <p:nvPr/>
          </p:nvCxnSpPr>
          <p:spPr>
            <a:xfrm flipH="1">
              <a:off x="-914400" y="3642434"/>
              <a:ext cx="1752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11A210DA-A93C-4194-A077-50DDA26371B9}"/>
              </a:ext>
            </a:extLst>
          </p:cNvPr>
          <p:cNvSpPr txBox="1"/>
          <p:nvPr/>
        </p:nvSpPr>
        <p:spPr>
          <a:xfrm>
            <a:off x="1180639" y="1991998"/>
            <a:ext cx="2671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Однотонная, светлая одежда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233FAA5-3718-47EC-AEAE-FC7DC7FCDC56}"/>
              </a:ext>
            </a:extLst>
          </p:cNvPr>
          <p:cNvSpPr txBox="1"/>
          <p:nvPr/>
        </p:nvSpPr>
        <p:spPr>
          <a:xfrm>
            <a:off x="8506336" y="1866187"/>
            <a:ext cx="2942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 рекомендуется надевать рубашку в мелкую полоску, клетку и т.д.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(она будет рябить в кадре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.)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45F828B-AA70-4F3D-BBBD-D6DF01589F8C}"/>
              </a:ext>
            </a:extLst>
          </p:cNvPr>
          <p:cNvSpPr txBox="1"/>
          <p:nvPr/>
        </p:nvSpPr>
        <p:spPr>
          <a:xfrm>
            <a:off x="766763" y="3901495"/>
            <a:ext cx="2671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Лектор должен выглядеть естественно и привлекательно в кадре </a:t>
            </a: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42C988E6-3E73-44E0-8305-668805542C7E}"/>
              </a:ext>
            </a:extLst>
          </p:cNvPr>
          <p:cNvGrpSpPr/>
          <p:nvPr/>
        </p:nvGrpSpPr>
        <p:grpSpPr>
          <a:xfrm flipH="1">
            <a:off x="6918015" y="5661453"/>
            <a:ext cx="2006353" cy="253753"/>
            <a:chOff x="-1233301" y="3553468"/>
            <a:chExt cx="2006353" cy="253753"/>
          </a:xfrm>
        </p:grpSpPr>
        <p:sp>
          <p:nvSpPr>
            <p:cNvPr id="91" name="Овал 90">
              <a:extLst>
                <a:ext uri="{FF2B5EF4-FFF2-40B4-BE49-F238E27FC236}">
                  <a16:creationId xmlns:a16="http://schemas.microsoft.com/office/drawing/2014/main" id="{B6B27F08-8214-4F74-9C0E-DD1B33741F5D}"/>
                </a:ext>
              </a:extLst>
            </p:cNvPr>
            <p:cNvSpPr/>
            <p:nvPr/>
          </p:nvSpPr>
          <p:spPr>
            <a:xfrm>
              <a:off x="519299" y="3553468"/>
              <a:ext cx="253753" cy="2537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D58D8196-29BC-43C6-BBDB-12F338D64867}"/>
                </a:ext>
              </a:extLst>
            </p:cNvPr>
            <p:cNvCxnSpPr>
              <a:cxnSpLocks/>
              <a:stCxn id="91" idx="2"/>
            </p:cNvCxnSpPr>
            <p:nvPr/>
          </p:nvCxnSpPr>
          <p:spPr>
            <a:xfrm flipH="1">
              <a:off x="-1233301" y="3680345"/>
              <a:ext cx="1752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22F44D00-46DE-4762-8C7C-36E92E3C8D72}"/>
              </a:ext>
            </a:extLst>
          </p:cNvPr>
          <p:cNvSpPr txBox="1"/>
          <p:nvPr/>
        </p:nvSpPr>
        <p:spPr>
          <a:xfrm>
            <a:off x="8506336" y="5141998"/>
            <a:ext cx="2671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Стоит избегать глубоких вырезов и открытых рук</a:t>
            </a:r>
          </a:p>
        </p:txBody>
      </p:sp>
    </p:spTree>
    <p:extLst>
      <p:ext uri="{BB962C8B-B14F-4D97-AF65-F5344CB8AC3E}">
        <p14:creationId xmlns:p14="http://schemas.microsoft.com/office/powerpoint/2010/main" val="3434456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B909FD3-2920-40BD-969F-C8B1CC2252AD}"/>
              </a:ext>
            </a:extLst>
          </p:cNvPr>
          <p:cNvGrpSpPr/>
          <p:nvPr/>
        </p:nvGrpSpPr>
        <p:grpSpPr>
          <a:xfrm>
            <a:off x="3824623" y="2223277"/>
            <a:ext cx="4648056" cy="5061301"/>
            <a:chOff x="4462013" y="3036685"/>
            <a:chExt cx="3115098" cy="3421076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2F8C0BBC-7C90-42E7-B8E1-9EBE70C721E8}"/>
                </a:ext>
              </a:extLst>
            </p:cNvPr>
            <p:cNvSpPr/>
            <p:nvPr/>
          </p:nvSpPr>
          <p:spPr>
            <a:xfrm>
              <a:off x="4606280" y="3326102"/>
              <a:ext cx="2833056" cy="2786143"/>
            </a:xfrm>
            <a:prstGeom prst="ellipse">
              <a:avLst/>
            </a:prstGeom>
            <a:solidFill>
              <a:srgbClr val="CA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821F2DC-EA80-46CA-BA03-716C657ECA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07" t="38806" r="8148" b="32481"/>
            <a:stretch/>
          </p:blipFill>
          <p:spPr>
            <a:xfrm>
              <a:off x="4462013" y="3036685"/>
              <a:ext cx="3115098" cy="3421076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CE025-122E-4EA5-8587-911FFC24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2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Поведение в кадре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FB18E62-DA77-40F9-BC28-87BF90A4D1BF}"/>
              </a:ext>
            </a:extLst>
          </p:cNvPr>
          <p:cNvGrpSpPr/>
          <p:nvPr/>
        </p:nvGrpSpPr>
        <p:grpSpPr>
          <a:xfrm>
            <a:off x="2584966" y="3951902"/>
            <a:ext cx="2763649" cy="336929"/>
            <a:chOff x="-914400" y="3515557"/>
            <a:chExt cx="2006353" cy="253753"/>
          </a:xfrm>
          <a:solidFill>
            <a:schemeClr val="bg1"/>
          </a:solidFill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44CB5CEA-BB1F-49FF-8D7D-27BA8641CE69}"/>
                </a:ext>
              </a:extLst>
            </p:cNvPr>
            <p:cNvSpPr/>
            <p:nvPr/>
          </p:nvSpPr>
          <p:spPr>
            <a:xfrm>
              <a:off x="838200" y="3515557"/>
              <a:ext cx="253753" cy="25375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517E908-C430-4FCD-9AEF-C9485BEFCD44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-914400" y="3642434"/>
              <a:ext cx="1752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E6C3DCF-CAA6-4F0A-82F6-BC848A1FE019}"/>
              </a:ext>
            </a:extLst>
          </p:cNvPr>
          <p:cNvGrpSpPr/>
          <p:nvPr/>
        </p:nvGrpSpPr>
        <p:grpSpPr>
          <a:xfrm flipH="1">
            <a:off x="7195037" y="5041967"/>
            <a:ext cx="3149428" cy="404117"/>
            <a:chOff x="-914400" y="3515557"/>
            <a:chExt cx="2006353" cy="253753"/>
          </a:xfrm>
          <a:solidFill>
            <a:schemeClr val="bg1"/>
          </a:solidFill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4D7A8A7F-C040-45B5-A5A7-4A5BDAF448E7}"/>
                </a:ext>
              </a:extLst>
            </p:cNvPr>
            <p:cNvSpPr/>
            <p:nvPr/>
          </p:nvSpPr>
          <p:spPr>
            <a:xfrm>
              <a:off x="838200" y="3515557"/>
              <a:ext cx="253753" cy="25375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4C716C03-1159-4D01-8F2E-AB5341AA3B3A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-914400" y="3642434"/>
              <a:ext cx="1752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6FEDA9D-928C-4C08-9015-3F5B9E99AE55}"/>
              </a:ext>
            </a:extLst>
          </p:cNvPr>
          <p:cNvGrpSpPr/>
          <p:nvPr/>
        </p:nvGrpSpPr>
        <p:grpSpPr>
          <a:xfrm rot="10800000" flipH="1">
            <a:off x="2584967" y="5757743"/>
            <a:ext cx="2479314" cy="336919"/>
            <a:chOff x="-914400" y="3515557"/>
            <a:chExt cx="2006353" cy="253753"/>
          </a:xfrm>
          <a:solidFill>
            <a:schemeClr val="bg1"/>
          </a:solidFill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67588FD-E7A1-47C8-8248-97A1E35BC0F7}"/>
                </a:ext>
              </a:extLst>
            </p:cNvPr>
            <p:cNvSpPr/>
            <p:nvPr/>
          </p:nvSpPr>
          <p:spPr>
            <a:xfrm>
              <a:off x="838200" y="3515557"/>
              <a:ext cx="253753" cy="253753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85AFE6EC-FC96-404B-B2ED-BC0953B010F5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-914400" y="3642434"/>
              <a:ext cx="1752600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B8723E7-549D-46C8-AB0A-FBB9F9A5BF60}"/>
              </a:ext>
            </a:extLst>
          </p:cNvPr>
          <p:cNvSpPr txBox="1"/>
          <p:nvPr/>
        </p:nvSpPr>
        <p:spPr>
          <a:xfrm>
            <a:off x="1527584" y="3090851"/>
            <a:ext cx="2671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Важен зрительный контакт с аудиторией.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Смотрите в камеру.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C618D5-0222-4A15-9620-D1C226E97959}"/>
              </a:ext>
            </a:extLst>
          </p:cNvPr>
          <p:cNvSpPr txBox="1"/>
          <p:nvPr/>
        </p:nvSpPr>
        <p:spPr>
          <a:xfrm>
            <a:off x="1238022" y="5002872"/>
            <a:ext cx="2671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Хорошо поставленная речь без запинок воспринимается лучше.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3FC38C-9357-463C-BC04-A2F7616740DA}"/>
              </a:ext>
            </a:extLst>
          </p:cNvPr>
          <p:cNvSpPr txBox="1"/>
          <p:nvPr/>
        </p:nvSpPr>
        <p:spPr>
          <a:xfrm>
            <a:off x="8602824" y="4267169"/>
            <a:ext cx="3195600" cy="923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Мимика и жестикуляция должны быть живыми , дополнять рассказ лектора.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4CCA3F-3815-4A01-BF1E-41FF03BE4C0C}"/>
              </a:ext>
            </a:extLst>
          </p:cNvPr>
          <p:cNvSpPr txBox="1"/>
          <p:nvPr/>
        </p:nvSpPr>
        <p:spPr>
          <a:xfrm>
            <a:off x="2972302" y="1540005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Поведение в кадре должно быть спокойным и  естественным. Не нервничайте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8334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48197" y="621084"/>
          <a:ext cx="8387542" cy="475308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685010">
                  <a:extLst>
                    <a:ext uri="{9D8B030D-6E8A-4147-A177-3AD203B41FA5}">
                      <a16:colId xmlns:a16="http://schemas.microsoft.com/office/drawing/2014/main" val="3724765358"/>
                    </a:ext>
                  </a:extLst>
                </a:gridCol>
                <a:gridCol w="5702532">
                  <a:extLst>
                    <a:ext uri="{9D8B030D-6E8A-4147-A177-3AD203B41FA5}">
                      <a16:colId xmlns:a16="http://schemas.microsoft.com/office/drawing/2014/main" val="171598612"/>
                    </a:ext>
                  </a:extLst>
                </a:gridCol>
              </a:tblGrid>
              <a:tr h="67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Наименование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949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Ссылка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9494" marB="0" anchor="ctr"/>
                </a:tc>
                <a:extLst>
                  <a:ext uri="{0D108BD9-81ED-4DB2-BD59-A6C34878D82A}">
                    <a16:rowId xmlns:a16="http://schemas.microsoft.com/office/drawing/2014/main" val="472726937"/>
                  </a:ext>
                </a:extLst>
              </a:tr>
              <a:tr h="679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Форматы курса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949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sng">
                          <a:effectLst/>
                          <a:latin typeface="+mn-lt"/>
                          <a:hlinkClick r:id="rId2"/>
                        </a:rPr>
                        <a:t>https://kursostroenie.lektorium.tv/treiler-kursa-roc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9494" marB="0" anchor="ctr"/>
                </a:tc>
                <a:extLst>
                  <a:ext uri="{0D108BD9-81ED-4DB2-BD59-A6C34878D82A}">
                    <a16:rowId xmlns:a16="http://schemas.microsoft.com/office/drawing/2014/main" val="1398698061"/>
                  </a:ext>
                </a:extLst>
              </a:tr>
              <a:tr h="679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Фирменный стиль</a:t>
                      </a:r>
                    </a:p>
                  </a:txBody>
                  <a:tcPr marL="68360" marR="68360" marT="949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https://kursostroenie.lektorium.tv/firmennyi-stil-roc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9494" marB="0" anchor="ctr"/>
                </a:tc>
                <a:extLst>
                  <a:ext uri="{0D108BD9-81ED-4DB2-BD59-A6C34878D82A}">
                    <a16:rowId xmlns:a16="http://schemas.microsoft.com/office/drawing/2014/main" val="1016023815"/>
                  </a:ext>
                </a:extLst>
              </a:tr>
              <a:tr h="679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Презентация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949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u="sng" dirty="0">
                          <a:effectLst/>
                          <a:latin typeface="+mn-lt"/>
                          <a:hlinkClick r:id="rId4"/>
                        </a:rPr>
                        <a:t>https://kursostroenie.lektorium.tv/prezentatciia-avtora-roc</a:t>
                      </a:r>
                      <a:endParaRPr lang="ru-RU" sz="1600" u="sng" dirty="0">
                        <a:effectLst/>
                        <a:latin typeface="+mn-lt"/>
                      </a:endParaRPr>
                    </a:p>
                  </a:txBody>
                  <a:tcPr marL="68360" marR="68360" marT="9494" marB="0" anchor="ctr"/>
                </a:tc>
                <a:extLst>
                  <a:ext uri="{0D108BD9-81ED-4DB2-BD59-A6C34878D82A}">
                    <a16:rowId xmlns:a16="http://schemas.microsoft.com/office/drawing/2014/main" val="626869824"/>
                  </a:ext>
                </a:extLst>
              </a:tr>
              <a:tr h="679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Внешний вид автора курса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949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sng" dirty="0">
                          <a:effectLst/>
                          <a:latin typeface="+mn-lt"/>
                          <a:hlinkClick r:id="rId5"/>
                        </a:rPr>
                        <a:t>https://kursostroenie.lektorium.tv/kak-dolzhen-vygliadet-avtor-roc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9494" marB="0" anchor="ctr"/>
                </a:tc>
                <a:extLst>
                  <a:ext uri="{0D108BD9-81ED-4DB2-BD59-A6C34878D82A}">
                    <a16:rowId xmlns:a16="http://schemas.microsoft.com/office/drawing/2014/main" val="4070650767"/>
                  </a:ext>
                </a:extLst>
              </a:tr>
              <a:tr h="679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Рекомендации по одежде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949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sng" dirty="0">
                          <a:effectLst/>
                          <a:latin typeface="+mn-lt"/>
                          <a:hlinkClick r:id="rId5"/>
                        </a:rPr>
                        <a:t>https://kursostroenie.lektorium.tv/kak-dolzhen-vygliadet-avtor-roc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9494" marB="0" anchor="ctr"/>
                </a:tc>
                <a:extLst>
                  <a:ext uri="{0D108BD9-81ED-4DB2-BD59-A6C34878D82A}">
                    <a16:rowId xmlns:a16="http://schemas.microsoft.com/office/drawing/2014/main" val="713068677"/>
                  </a:ext>
                </a:extLst>
              </a:tr>
              <a:tr h="679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Жестикуляция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949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u="sng" dirty="0">
                          <a:effectLst/>
                          <a:latin typeface="+mn-lt"/>
                          <a:hlinkClick r:id="rId6"/>
                        </a:rPr>
                        <a:t>https://kursostroenie.lektorium.tv/kastomizatciia-roc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9494" marB="0" anchor="ctr"/>
                </a:tc>
                <a:extLst>
                  <a:ext uri="{0D108BD9-81ED-4DB2-BD59-A6C34878D82A}">
                    <a16:rowId xmlns:a16="http://schemas.microsoft.com/office/drawing/2014/main" val="7944955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88373" y="251752"/>
            <a:ext cx="295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Рекомендуем ознакомиться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48197" y="5374168"/>
          <a:ext cx="8387542" cy="135802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685010">
                  <a:extLst>
                    <a:ext uri="{9D8B030D-6E8A-4147-A177-3AD203B41FA5}">
                      <a16:colId xmlns:a16="http://schemas.microsoft.com/office/drawing/2014/main" val="66909474"/>
                    </a:ext>
                  </a:extLst>
                </a:gridCol>
                <a:gridCol w="5702532">
                  <a:extLst>
                    <a:ext uri="{9D8B030D-6E8A-4147-A177-3AD203B41FA5}">
                      <a16:colId xmlns:a16="http://schemas.microsoft.com/office/drawing/2014/main" val="2264382528"/>
                    </a:ext>
                  </a:extLst>
                </a:gridCol>
              </a:tblGrid>
              <a:tr h="679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Задания и тесты (ч.1)</a:t>
                      </a:r>
                    </a:p>
                  </a:txBody>
                  <a:tcPr marL="68360" marR="68360" marT="949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u="none" dirty="0">
                          <a:effectLst/>
                          <a:latin typeface="+mn-lt"/>
                          <a:hlinkClick r:id="rId7"/>
                        </a:rPr>
                        <a:t>https://kursostroenie.lektorium.tv/vidy-zadanii-roc</a:t>
                      </a:r>
                      <a:endParaRPr lang="ru-RU" sz="1600" b="0" u="none" dirty="0">
                        <a:effectLst/>
                        <a:latin typeface="+mn-lt"/>
                      </a:endParaRPr>
                    </a:p>
                  </a:txBody>
                  <a:tcPr marL="68360" marR="68360" marT="9494" marB="0" anchor="ctr"/>
                </a:tc>
                <a:extLst>
                  <a:ext uri="{0D108BD9-81ED-4DB2-BD59-A6C34878D82A}">
                    <a16:rowId xmlns:a16="http://schemas.microsoft.com/office/drawing/2014/main" val="3070487776"/>
                  </a:ext>
                </a:extLst>
              </a:tr>
              <a:tr h="679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Задания и тесты (ч.2)</a:t>
                      </a:r>
                    </a:p>
                  </a:txBody>
                  <a:tcPr marL="68360" marR="68360" marT="949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https://kursostroenie.lektorium.tv/sozdanie-zadanii-roc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9494" marB="0" anchor="ctr"/>
                </a:tc>
                <a:extLst>
                  <a:ext uri="{0D108BD9-81ED-4DB2-BD59-A6C34878D82A}">
                    <a16:rowId xmlns:a16="http://schemas.microsoft.com/office/drawing/2014/main" val="381565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84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BF5DD16-C5AD-489E-A784-31DF8D240E09}"/>
              </a:ext>
            </a:extLst>
          </p:cNvPr>
          <p:cNvGrpSpPr/>
          <p:nvPr/>
        </p:nvGrpSpPr>
        <p:grpSpPr>
          <a:xfrm>
            <a:off x="7098288" y="2820667"/>
            <a:ext cx="2991064" cy="3063154"/>
            <a:chOff x="7098288" y="2820667"/>
            <a:chExt cx="2991064" cy="3063154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707BB18-3B81-4835-9371-449CDB291BB5}"/>
                </a:ext>
              </a:extLst>
            </p:cNvPr>
            <p:cNvSpPr/>
            <p:nvPr/>
          </p:nvSpPr>
          <p:spPr>
            <a:xfrm>
              <a:off x="7228727" y="2820667"/>
              <a:ext cx="2348970" cy="22911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7E75557-3516-47B2-8663-F8C426D778DB}"/>
                </a:ext>
              </a:extLst>
            </p:cNvPr>
            <p:cNvSpPr/>
            <p:nvPr/>
          </p:nvSpPr>
          <p:spPr>
            <a:xfrm>
              <a:off x="7098288" y="3787255"/>
              <a:ext cx="2991064" cy="20965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F28C7-4CAA-4EA1-9438-71BADE62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Этапы работы с презентациями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09E670-B8B8-4142-B150-6AF72950D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0" t="8047" r="9407" b="4326"/>
          <a:stretch/>
        </p:blipFill>
        <p:spPr>
          <a:xfrm>
            <a:off x="394898" y="2640562"/>
            <a:ext cx="1374907" cy="1978089"/>
          </a:xfrm>
          <a:prstGeom prst="round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41F77D8-3408-40ED-92FB-8677C30B5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74"/>
          <a:stretch/>
        </p:blipFill>
        <p:spPr>
          <a:xfrm>
            <a:off x="2499703" y="2677883"/>
            <a:ext cx="1321935" cy="1903446"/>
          </a:xfrm>
          <a:prstGeom prst="snip1Rect">
            <a:avLst>
              <a:gd name="adj" fmla="val 31530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D8E97C-B5B3-4721-83A9-9B036A58E484}"/>
              </a:ext>
            </a:extLst>
          </p:cNvPr>
          <p:cNvSpPr txBox="1"/>
          <p:nvPr/>
        </p:nvSpPr>
        <p:spPr>
          <a:xfrm>
            <a:off x="394898" y="4917233"/>
            <a:ext cx="1374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Написание конспекта лекции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515B4-19AE-4D2C-9440-C57C7F7D4FBD}"/>
              </a:ext>
            </a:extLst>
          </p:cNvPr>
          <p:cNvSpPr txBox="1"/>
          <p:nvPr/>
        </p:nvSpPr>
        <p:spPr>
          <a:xfrm>
            <a:off x="2435141" y="4917233"/>
            <a:ext cx="145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Создание презентации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B1F0A8-4756-4311-BF76-CD8471FCA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52" t="4462" r="6185" b="4462"/>
          <a:stretch/>
        </p:blipFill>
        <p:spPr>
          <a:xfrm>
            <a:off x="5093712" y="2640562"/>
            <a:ext cx="2004576" cy="1959017"/>
          </a:xfrm>
          <a:prstGeom prst="round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DCA8314-BA02-41BB-B08E-62FBCEC8992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769805" y="3629607"/>
            <a:ext cx="674815" cy="953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5464A10-4E14-4775-AB72-108A0BC141C6}"/>
              </a:ext>
            </a:extLst>
          </p:cNvPr>
          <p:cNvCxnSpPr>
            <a:cxnSpLocks/>
          </p:cNvCxnSpPr>
          <p:nvPr/>
        </p:nvCxnSpPr>
        <p:spPr>
          <a:xfrm>
            <a:off x="4120267" y="3639142"/>
            <a:ext cx="674815" cy="953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E2AC727-F208-49C8-A879-A43C6273D196}"/>
              </a:ext>
            </a:extLst>
          </p:cNvPr>
          <p:cNvSpPr txBox="1"/>
          <p:nvPr/>
        </p:nvSpPr>
        <p:spPr>
          <a:xfrm>
            <a:off x="4684889" y="4917233"/>
            <a:ext cx="2890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Отправка на проверку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(Не менее чем за 5 дней до записи)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2E50347-1B7A-40CA-9F90-93C6390C514A}"/>
              </a:ext>
            </a:extLst>
          </p:cNvPr>
          <p:cNvCxnSpPr>
            <a:cxnSpLocks/>
          </p:cNvCxnSpPr>
          <p:nvPr/>
        </p:nvCxnSpPr>
        <p:spPr>
          <a:xfrm>
            <a:off x="7228727" y="3787255"/>
            <a:ext cx="248444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550F93A-60E2-4140-A621-CA35F307B3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29" t="2020" r="8301" b="5574"/>
          <a:stretch/>
        </p:blipFill>
        <p:spPr>
          <a:xfrm>
            <a:off x="9788964" y="2700378"/>
            <a:ext cx="2051834" cy="19312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D10CB4-D64D-455B-AC2B-2FA60F31D491}"/>
              </a:ext>
            </a:extLst>
          </p:cNvPr>
          <p:cNvSpPr txBox="1"/>
          <p:nvPr/>
        </p:nvSpPr>
        <p:spPr>
          <a:xfrm>
            <a:off x="10089352" y="4917232"/>
            <a:ext cx="145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Запись лекции</a:t>
            </a:r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8018FA43-1581-4A77-9CCC-1DF1219C54E8}"/>
              </a:ext>
            </a:extLst>
          </p:cNvPr>
          <p:cNvSpPr/>
          <p:nvPr/>
        </p:nvSpPr>
        <p:spPr>
          <a:xfrm rot="9928661">
            <a:off x="9502429" y="3713773"/>
            <a:ext cx="109355" cy="812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BBB250-8DDC-472A-B0DB-C479619AFDED}"/>
              </a:ext>
            </a:extLst>
          </p:cNvPr>
          <p:cNvSpPr txBox="1"/>
          <p:nvPr/>
        </p:nvSpPr>
        <p:spPr>
          <a:xfrm>
            <a:off x="7396918" y="2091876"/>
            <a:ext cx="192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Отправка на доработку</a:t>
            </a:r>
          </a:p>
        </p:txBody>
      </p:sp>
    </p:spTree>
    <p:extLst>
      <p:ext uri="{BB962C8B-B14F-4D97-AF65-F5344CB8AC3E}">
        <p14:creationId xmlns:p14="http://schemas.microsoft.com/office/powerpoint/2010/main" val="3078379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EDC2F-ED41-4499-A846-3BF617635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53489"/>
          </a:xfrm>
        </p:spPr>
        <p:txBody>
          <a:bodyPr>
            <a:normAutofit/>
          </a:bodyPr>
          <a:lstStyle/>
          <a:p>
            <a:r>
              <a:rPr lang="ru-RU" sz="4400" dirty="0"/>
              <a:t>Сорокина Анастасия Александровна</a:t>
            </a:r>
            <a:br>
              <a:rPr lang="ru-RU" sz="4400" dirty="0"/>
            </a:br>
            <a:br>
              <a:rPr lang="ru-RU" sz="4400" dirty="0"/>
            </a:br>
            <a:r>
              <a:rPr lang="en-US" sz="3200" b="0" i="0" u="none" strike="noStrike" dirty="0">
                <a:solidFill>
                  <a:srgbClr val="3C4043"/>
                </a:solidFill>
                <a:effectLst/>
                <a:latin typeface="Roboto" panose="02000000000000000000" pitchFamily="2" charset="0"/>
                <a:hlinkClick r:id="rId2"/>
              </a:rPr>
              <a:t>a.sorokina@mgutm.ru</a:t>
            </a:r>
            <a:r>
              <a:rPr lang="ru-RU" sz="3200" b="0" i="0" u="none" strike="noStrike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3200" b="0" i="0" u="none" strike="noStrike" dirty="0">
                <a:effectLst/>
                <a:latin typeface="Roboto" panose="02000000000000000000" pitchFamily="2" charset="0"/>
              </a:rPr>
              <a:t>– почта</a:t>
            </a:r>
            <a:br>
              <a:rPr lang="ru-RU" sz="3200" b="0" i="0" u="none" strike="noStrike" dirty="0">
                <a:effectLst/>
                <a:latin typeface="Roboto" panose="02000000000000000000" pitchFamily="2" charset="0"/>
              </a:rPr>
            </a:br>
            <a:r>
              <a:rPr lang="ru-RU" sz="3200" b="0" i="0" u="none" strike="noStrike" dirty="0">
                <a:effectLst/>
                <a:latin typeface="Roboto" panose="02000000000000000000" pitchFamily="2" charset="0"/>
              </a:rPr>
              <a:t> </a:t>
            </a:r>
            <a:br>
              <a:rPr lang="ru-RU" sz="3200" b="0" i="0" u="none" strike="noStrike" dirty="0">
                <a:effectLst/>
                <a:latin typeface="Roboto" panose="02000000000000000000" pitchFamily="2" charset="0"/>
              </a:rPr>
            </a:br>
            <a:r>
              <a:rPr lang="ru-RU" sz="3200" b="0" i="0" u="none" strike="noStrike" dirty="0">
                <a:effectLst/>
                <a:latin typeface="Roboto" panose="02000000000000000000" pitchFamily="2" charset="0"/>
              </a:rPr>
              <a:t>8(985)064-34-93 – телефон</a:t>
            </a:r>
            <a:endParaRPr lang="ru-RU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F5901F-AF7E-4BCA-9721-87B3B7930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90" y="453934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0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2E92E-C7CC-4FB6-83D1-840732EE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06"/>
            <a:ext cx="10515600" cy="6035673"/>
          </a:xfrm>
        </p:spPr>
        <p:txBody>
          <a:bodyPr anchor="t"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Алгоритм создания курса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1) Формирование списков авторов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2) Создание паспорта и программы курса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3) Создание конспекта лекций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4)Выгрузка основного материала на Разум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5) Создание презентации и суфлёра для лекции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6)Запись лекции в видеостудии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7) Создание презентации и суфлёра для промо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8) Запись промо-ролика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9) Настройки прохождения курса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10) Создание  </a:t>
            </a:r>
            <a:r>
              <a:rPr lang="en-US" dirty="0" err="1">
                <a:solidFill>
                  <a:schemeClr val="bg1"/>
                </a:solidFill>
              </a:rPr>
              <a:t>tilda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(не обязательный этап)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11) Окончание формирования курса</a:t>
            </a:r>
          </a:p>
        </p:txBody>
      </p:sp>
    </p:spTree>
    <p:extLst>
      <p:ext uri="{BB962C8B-B14F-4D97-AF65-F5344CB8AC3E}">
        <p14:creationId xmlns:p14="http://schemas.microsoft.com/office/powerpoint/2010/main" val="367665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7262" cy="3602182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3"/>
          <p:cNvSpPr/>
          <p:nvPr/>
        </p:nvSpPr>
        <p:spPr>
          <a:xfrm rot="-6001514" flipH="1">
            <a:off x="4549207" y="157771"/>
            <a:ext cx="504000" cy="1071852"/>
          </a:xfrm>
          <a:custGeom>
            <a:avLst/>
            <a:gdLst/>
            <a:ahLst/>
            <a:cxnLst/>
            <a:rect l="l" t="t" r="r" b="b"/>
            <a:pathLst>
              <a:path w="13659" h="17883" extrusionOk="0">
                <a:moveTo>
                  <a:pt x="6026" y="1"/>
                </a:moveTo>
                <a:lnTo>
                  <a:pt x="7644" y="1229"/>
                </a:lnTo>
                <a:cubicBezTo>
                  <a:pt x="6336" y="1768"/>
                  <a:pt x="5131" y="2548"/>
                  <a:pt x="4109" y="3536"/>
                </a:cubicBezTo>
                <a:cubicBezTo>
                  <a:pt x="2767" y="4787"/>
                  <a:pt x="1745" y="6347"/>
                  <a:pt x="1148" y="8081"/>
                </a:cubicBezTo>
                <a:cubicBezTo>
                  <a:pt x="1" y="11512"/>
                  <a:pt x="701" y="15254"/>
                  <a:pt x="2698" y="17882"/>
                </a:cubicBezTo>
                <a:cubicBezTo>
                  <a:pt x="1206" y="14944"/>
                  <a:pt x="1332" y="11409"/>
                  <a:pt x="2801" y="8804"/>
                </a:cubicBezTo>
                <a:cubicBezTo>
                  <a:pt x="3524" y="7518"/>
                  <a:pt x="4546" y="6428"/>
                  <a:pt x="5785" y="5636"/>
                </a:cubicBezTo>
                <a:cubicBezTo>
                  <a:pt x="6749" y="5005"/>
                  <a:pt x="7828" y="4568"/>
                  <a:pt x="8964" y="4362"/>
                </a:cubicBezTo>
                <a:lnTo>
                  <a:pt x="8964" y="4362"/>
                </a:lnTo>
                <a:lnTo>
                  <a:pt x="8620" y="6003"/>
                </a:lnTo>
                <a:lnTo>
                  <a:pt x="13658" y="678"/>
                </a:lnTo>
                <a:lnTo>
                  <a:pt x="60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"/>
          <p:cNvSpPr/>
          <p:nvPr/>
        </p:nvSpPr>
        <p:spPr>
          <a:xfrm rot="-10637943" flipH="1">
            <a:off x="5387375" y="3181816"/>
            <a:ext cx="504000" cy="629647"/>
          </a:xfrm>
          <a:custGeom>
            <a:avLst/>
            <a:gdLst/>
            <a:ahLst/>
            <a:cxnLst/>
            <a:rect l="l" t="t" r="r" b="b"/>
            <a:pathLst>
              <a:path w="13659" h="17883" extrusionOk="0">
                <a:moveTo>
                  <a:pt x="6026" y="1"/>
                </a:moveTo>
                <a:lnTo>
                  <a:pt x="7644" y="1229"/>
                </a:lnTo>
                <a:cubicBezTo>
                  <a:pt x="6336" y="1768"/>
                  <a:pt x="5131" y="2548"/>
                  <a:pt x="4109" y="3536"/>
                </a:cubicBezTo>
                <a:cubicBezTo>
                  <a:pt x="2767" y="4787"/>
                  <a:pt x="1745" y="6347"/>
                  <a:pt x="1148" y="8081"/>
                </a:cubicBezTo>
                <a:cubicBezTo>
                  <a:pt x="1" y="11512"/>
                  <a:pt x="701" y="15254"/>
                  <a:pt x="2698" y="17882"/>
                </a:cubicBezTo>
                <a:cubicBezTo>
                  <a:pt x="1206" y="14944"/>
                  <a:pt x="1332" y="11409"/>
                  <a:pt x="2801" y="8804"/>
                </a:cubicBezTo>
                <a:cubicBezTo>
                  <a:pt x="3524" y="7518"/>
                  <a:pt x="4546" y="6428"/>
                  <a:pt x="5785" y="5636"/>
                </a:cubicBezTo>
                <a:cubicBezTo>
                  <a:pt x="6749" y="5005"/>
                  <a:pt x="7828" y="4568"/>
                  <a:pt x="8964" y="4362"/>
                </a:cubicBezTo>
                <a:lnTo>
                  <a:pt x="8964" y="4362"/>
                </a:lnTo>
                <a:lnTo>
                  <a:pt x="8620" y="6003"/>
                </a:lnTo>
                <a:lnTo>
                  <a:pt x="13658" y="678"/>
                </a:lnTo>
                <a:lnTo>
                  <a:pt x="60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3"/>
          <p:cNvSpPr/>
          <p:nvPr/>
        </p:nvSpPr>
        <p:spPr>
          <a:xfrm rot="10614246" flipH="1">
            <a:off x="3888217" y="1706572"/>
            <a:ext cx="504000" cy="729640"/>
          </a:xfrm>
          <a:custGeom>
            <a:avLst/>
            <a:gdLst/>
            <a:ahLst/>
            <a:cxnLst/>
            <a:rect l="l" t="t" r="r" b="b"/>
            <a:pathLst>
              <a:path w="13659" h="17883" extrusionOk="0">
                <a:moveTo>
                  <a:pt x="6026" y="1"/>
                </a:moveTo>
                <a:lnTo>
                  <a:pt x="7644" y="1229"/>
                </a:lnTo>
                <a:cubicBezTo>
                  <a:pt x="6336" y="1768"/>
                  <a:pt x="5131" y="2548"/>
                  <a:pt x="4109" y="3536"/>
                </a:cubicBezTo>
                <a:cubicBezTo>
                  <a:pt x="2767" y="4787"/>
                  <a:pt x="1745" y="6347"/>
                  <a:pt x="1148" y="8081"/>
                </a:cubicBezTo>
                <a:cubicBezTo>
                  <a:pt x="1" y="11512"/>
                  <a:pt x="701" y="15254"/>
                  <a:pt x="2698" y="17882"/>
                </a:cubicBezTo>
                <a:cubicBezTo>
                  <a:pt x="1206" y="14944"/>
                  <a:pt x="1332" y="11409"/>
                  <a:pt x="2801" y="8804"/>
                </a:cubicBezTo>
                <a:cubicBezTo>
                  <a:pt x="3524" y="7518"/>
                  <a:pt x="4546" y="6428"/>
                  <a:pt x="5785" y="5636"/>
                </a:cubicBezTo>
                <a:cubicBezTo>
                  <a:pt x="6749" y="5005"/>
                  <a:pt x="7828" y="4568"/>
                  <a:pt x="8964" y="4362"/>
                </a:cubicBezTo>
                <a:lnTo>
                  <a:pt x="8964" y="4362"/>
                </a:lnTo>
                <a:lnTo>
                  <a:pt x="8620" y="6003"/>
                </a:lnTo>
                <a:lnTo>
                  <a:pt x="13658" y="678"/>
                </a:lnTo>
                <a:lnTo>
                  <a:pt x="60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3"/>
          <p:cNvSpPr txBox="1"/>
          <p:nvPr/>
        </p:nvSpPr>
        <p:spPr>
          <a:xfrm>
            <a:off x="3014518" y="1105058"/>
            <a:ext cx="1708727" cy="5562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Инструкции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3"/>
          <p:cNvSpPr txBox="1"/>
          <p:nvPr/>
        </p:nvSpPr>
        <p:spPr>
          <a:xfrm>
            <a:off x="4500930" y="2604366"/>
            <a:ext cx="1708727" cy="5562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Автору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4" name="Google Shape;69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60532"/>
            <a:ext cx="12197262" cy="17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"/>
          <p:cNvSpPr txBox="1">
            <a:spLocks noGrp="1"/>
          </p:cNvSpPr>
          <p:nvPr>
            <p:ph type="title"/>
          </p:nvPr>
        </p:nvSpPr>
        <p:spPr>
          <a:xfrm>
            <a:off x="942392" y="85209"/>
            <a:ext cx="105156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ru-RU" sz="3200"/>
              <a:t>Детализация требований к структуре темы онлайн-курса</a:t>
            </a:r>
            <a:b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/>
          </a:p>
        </p:txBody>
      </p:sp>
      <p:graphicFrame>
        <p:nvGraphicFramePr>
          <p:cNvPr id="700" name="Google Shape;700;p4"/>
          <p:cNvGraphicFramePr/>
          <p:nvPr/>
        </p:nvGraphicFramePr>
        <p:xfrm>
          <a:off x="131885" y="766244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№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Название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Описание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Формат и объем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Видеолекции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Снимаются в видеостудии в соответствии с требованиями и рекомендациями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MP4; не менее 1 видео на тему, 10-20 минут 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Презентация по теме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Обобщение наиболее важных аспектов видео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PDF; 10-15 слайдов в пропорции 4:3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Конспект-презентация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Краткое изложение материала по теме (конспект) с 5-20 графическими изображениями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175" marR="311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PDF; на 1 блок видеолекций: 3-5 страниц текста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175" marR="311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/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Глоссарий по темам онлайн-курса 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Определение основных понятий и терминов по теме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1175" marR="311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Термины по темам всего онлайн-курса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/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Информационные ресурсы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Список учебной литературы, ссылки на Интернет-ресурсы, указание необходимых ЭБС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«Страница»; не менее 3 источников и 3 ссылок на Интернет-ресурсы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/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Промежуточное тестирование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Тестирование для оценки знаний по теоретической части изучаемой темы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«Тест»; не менее 15 вопросов на тему, до 30 минут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strike="noStrike" cap="none"/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Итоговое тестирование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Тестирование для оценки знаний по теоретической части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«Тест»; количество итоговых вопросов - индивидуально из расчета 1 тема - не менее 5 вопросов, т.е. если в курсе 3 темы, то итоговый тест - не менее 15 вопросов и не более 40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31175" marR="311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68DA9-5798-4E17-9F42-641F5D2B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Запись в видеостудию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3D867-F151-4948-BFFD-7A026B1ED663}"/>
              </a:ext>
            </a:extLst>
          </p:cNvPr>
          <p:cNvSpPr txBox="1"/>
          <p:nvPr/>
        </p:nvSpPr>
        <p:spPr>
          <a:xfrm>
            <a:off x="1704003" y="1364120"/>
            <a:ext cx="87839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Ольга Александровна Кузнецова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90FEA77-F5AD-433C-9218-44F4FF8BFE89}"/>
              </a:ext>
            </a:extLst>
          </p:cNvPr>
          <p:cNvGrpSpPr/>
          <p:nvPr/>
        </p:nvGrpSpPr>
        <p:grpSpPr>
          <a:xfrm>
            <a:off x="2386306" y="3163277"/>
            <a:ext cx="8670471" cy="1656155"/>
            <a:chOff x="2404967" y="2836705"/>
            <a:chExt cx="8670471" cy="16561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FED505-DC22-45E7-AB54-B07C0E3903B5}"/>
                </a:ext>
              </a:extLst>
            </p:cNvPr>
            <p:cNvSpPr txBox="1"/>
            <p:nvPr/>
          </p:nvSpPr>
          <p:spPr>
            <a:xfrm>
              <a:off x="2404967" y="2836705"/>
              <a:ext cx="867047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o.kuznetsova@mgutm.ru</a:t>
              </a:r>
              <a:r>
                <a:rPr kumimoji="0" lang="ru-RU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-почта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3BE0A5-BAD3-477E-A6AA-9786FB0A4C71}"/>
                </a:ext>
              </a:extLst>
            </p:cNvPr>
            <p:cNvSpPr txBox="1"/>
            <p:nvPr/>
          </p:nvSpPr>
          <p:spPr>
            <a:xfrm>
              <a:off x="2545314" y="3723419"/>
              <a:ext cx="794268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8(985)168-01-00 – телефон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5ED18FA-A86B-4F98-8924-E69EF191C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816" y="3879539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457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97D24-4860-43B5-96BD-1A3D69BF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122" y="-93033"/>
            <a:ext cx="9611207" cy="85999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 образовательной цифровой онлайн видеостудии вы можете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CFA7D71-602B-42EB-B3B7-E12E7578C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47" y="761638"/>
            <a:ext cx="4003430" cy="225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5193D4F-3756-460A-BAC9-7068204E2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21" y="705790"/>
            <a:ext cx="4093203" cy="23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98D79A-A2A7-48D3-98C7-07AC3ED77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24" y="3808438"/>
            <a:ext cx="4003430" cy="225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0DC6615-FADC-4D8F-8BAC-61DC3E00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47" y="3808438"/>
            <a:ext cx="4003430" cy="225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944B07-B0FC-4151-BFAD-2D3D8282D43A}"/>
              </a:ext>
            </a:extLst>
          </p:cNvPr>
          <p:cNvSpPr txBox="1"/>
          <p:nvPr/>
        </p:nvSpPr>
        <p:spPr>
          <a:xfrm>
            <a:off x="1229372" y="3009615"/>
            <a:ext cx="422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Рисовать на стекле маркерами. Видео автоматически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зеркалится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A9D73-124F-41B2-98E0-7D2C095211F4}"/>
              </a:ext>
            </a:extLst>
          </p:cNvPr>
          <p:cNvSpPr txBox="1"/>
          <p:nvPr/>
        </p:nvSpPr>
        <p:spPr>
          <a:xfrm>
            <a:off x="6733678" y="3009614"/>
            <a:ext cx="4299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Выводить презентации без монтажа. Фон у которых вырезается автоматически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49A52F-36D1-4989-81A3-75988A195F85}"/>
              </a:ext>
            </a:extLst>
          </p:cNvPr>
          <p:cNvSpPr txBox="1"/>
          <p:nvPr/>
        </p:nvSpPr>
        <p:spPr>
          <a:xfrm>
            <a:off x="1147037" y="6121194"/>
            <a:ext cx="4221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Выводить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скринкаст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 ноутбука, планшета и телефона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0FCC1F-2877-43FE-A12F-1FC71B92BA4A}"/>
              </a:ext>
            </a:extLst>
          </p:cNvPr>
          <p:cNvSpPr txBox="1"/>
          <p:nvPr/>
        </p:nvSpPr>
        <p:spPr>
          <a:xfrm>
            <a:off x="6264525" y="6121194"/>
            <a:ext cx="5237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Телесуфлер позволит вам читать отраженный текст с монитора, смотря прямо в объектив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камеры</a:t>
            </a:r>
          </a:p>
        </p:txBody>
      </p:sp>
    </p:spTree>
    <p:extLst>
      <p:ext uri="{BB962C8B-B14F-4D97-AF65-F5344CB8AC3E}">
        <p14:creationId xmlns:p14="http://schemas.microsoft.com/office/powerpoint/2010/main" val="233277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130E4-1906-4CF9-BEFA-03CB4D650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3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Возможности видеостудии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084C6-40A4-44C8-86A5-903EBFE5E303}"/>
              </a:ext>
            </a:extLst>
          </p:cNvPr>
          <p:cNvSpPr txBox="1"/>
          <p:nvPr/>
        </p:nvSpPr>
        <p:spPr>
          <a:xfrm>
            <a:off x="488271" y="1017920"/>
            <a:ext cx="1095208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Прозрачная доска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 - доска из специального каленого светорассеивающего химически просветленного стекла с полировкой кромки, чтобы через торец RGB светодиодами максимально подсвечивать стекло и маркер.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Маркеры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- маркерами можно рисовать схемы 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диограммы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на доске, а так же писать пояснения к ним.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Презентация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 - материалы автоматически накладываются на видео и можно сразу увидеть готовый результат.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Кликер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 - в комплекте есть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кликер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для управления презентацией и суфлером.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Кафедра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- удобная подставка под  лекции или ноутбук.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Ноутбук- на ноутбуке можно включит конспект лекций, а можно выводить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скринкаст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с ноутбука.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Таймер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- для определения времени.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Два варианта суфлера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Телесуфлер позволит вам читать отраженный текст с монитора, смотря прямо в объектив камеры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Телевизор позволяет отображать текст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Чтение с листов или ноутбука, расположенных на кафедре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4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55B4C-8810-4FC3-A105-10DE7208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959" y="112759"/>
            <a:ext cx="7886700" cy="638051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Форматы видеосъемок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EA2B1-4022-4370-844B-5C1820B688E3}"/>
              </a:ext>
            </a:extLst>
          </p:cNvPr>
          <p:cNvSpPr txBox="1"/>
          <p:nvPr/>
        </p:nvSpPr>
        <p:spPr>
          <a:xfrm>
            <a:off x="115409" y="750810"/>
            <a:ext cx="11961181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67005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Стандартная съемка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 съемка в видеостудии на черном фоне в сопровождении презентации.</a:t>
            </a:r>
          </a:p>
          <a:p>
            <a:pPr marL="342900" marR="167005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Съемка с двух камер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 переключение между фронтальной и боковой камерами. Позволяет разнообразить видеоряд и подчеркнуть особо важные моменты в лекции.</a:t>
            </a:r>
          </a:p>
          <a:p>
            <a:pPr marL="342900" marR="167005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Съемка с видеовставками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 помимо графического материала презентации, в лекции используются видеофрагменты.</a:t>
            </a:r>
          </a:p>
          <a:p>
            <a:pPr marL="342900" marR="167005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Лекция с рисованием на доске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 спикер рисует/пишет на прозрачной доске специальным маркером это могут быть формулы, графики, схемы, изображения и др. </a:t>
            </a:r>
          </a:p>
          <a:p>
            <a:pPr marL="342900" marR="167005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Формат интервью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 беседа преподавателя с экспертом в предметной области или другим преподавателем.</a:t>
            </a:r>
          </a:p>
          <a:p>
            <a:pPr marL="342900" marR="167005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Съемка с экрана с закадровой озвучкой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 может производиться в домашних условиях или на рабочем компьютере.</a:t>
            </a:r>
          </a:p>
          <a:p>
            <a:pPr marL="342900" marR="167005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Видеосъёмка в лаборатории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 съемка процесса проведения опытов в лаборатории. Бронируется в Пресс-службе по служебной записке.</a:t>
            </a:r>
          </a:p>
          <a:p>
            <a:pPr marL="342900" marR="167005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Видесъемка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в движении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 на улице, парках, в выставочных центрах. Бронируется в Пресс-службе по служебной записке.</a:t>
            </a:r>
          </a:p>
        </p:txBody>
      </p:sp>
    </p:spTree>
    <p:extLst>
      <p:ext uri="{BB962C8B-B14F-4D97-AF65-F5344CB8AC3E}">
        <p14:creationId xmlns:p14="http://schemas.microsoft.com/office/powerpoint/2010/main" val="102103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9"/>
          <p:cNvSpPr txBox="1">
            <a:spLocks noGrp="1"/>
          </p:cNvSpPr>
          <p:nvPr>
            <p:ph type="title"/>
          </p:nvPr>
        </p:nvSpPr>
        <p:spPr>
          <a:xfrm>
            <a:off x="2472546" y="-162161"/>
            <a:ext cx="7886700" cy="638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ru-RU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Форматы видеосъемок</a:t>
            </a:r>
            <a:endParaRPr/>
          </a:p>
        </p:txBody>
      </p:sp>
      <p:sp>
        <p:nvSpPr>
          <p:cNvPr id="741" name="Google Shape;741;p59"/>
          <p:cNvSpPr txBox="1"/>
          <p:nvPr/>
        </p:nvSpPr>
        <p:spPr>
          <a:xfrm>
            <a:off x="279386" y="3030286"/>
            <a:ext cx="2398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Стандартная съемка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9"/>
          <p:cNvSpPr txBox="1"/>
          <p:nvPr/>
        </p:nvSpPr>
        <p:spPr>
          <a:xfrm>
            <a:off x="3426377" y="3030286"/>
            <a:ext cx="22802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Съемка с двух камер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59"/>
          <p:cNvSpPr txBox="1"/>
          <p:nvPr/>
        </p:nvSpPr>
        <p:spPr>
          <a:xfrm>
            <a:off x="6255107" y="3030286"/>
            <a:ext cx="29015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Съемка с видеовставками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59"/>
          <p:cNvSpPr txBox="1"/>
          <p:nvPr/>
        </p:nvSpPr>
        <p:spPr>
          <a:xfrm>
            <a:off x="9156700" y="2891787"/>
            <a:ext cx="29870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Лекция с рисованием на доске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59"/>
          <p:cNvSpPr txBox="1"/>
          <p:nvPr/>
        </p:nvSpPr>
        <p:spPr>
          <a:xfrm>
            <a:off x="484725" y="6408606"/>
            <a:ext cx="19878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Формат интервью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59"/>
          <p:cNvSpPr txBox="1"/>
          <p:nvPr/>
        </p:nvSpPr>
        <p:spPr>
          <a:xfrm>
            <a:off x="3155788" y="6270107"/>
            <a:ext cx="30241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Съемка с экрана с закадровой озвучкой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59"/>
          <p:cNvSpPr txBox="1"/>
          <p:nvPr/>
        </p:nvSpPr>
        <p:spPr>
          <a:xfrm>
            <a:off x="6096000" y="6408606"/>
            <a:ext cx="31116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Видеосъёмка в лаборатории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59"/>
          <p:cNvSpPr txBox="1"/>
          <p:nvPr/>
        </p:nvSpPr>
        <p:spPr>
          <a:xfrm>
            <a:off x="9356894" y="6408606"/>
            <a:ext cx="29843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Видесъемка в движении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p59"/>
          <p:cNvPicPr preferRelativeResize="0"/>
          <p:nvPr/>
        </p:nvPicPr>
        <p:blipFill rotWithShape="1">
          <a:blip r:embed="rId3">
            <a:alphaModFix/>
          </a:blip>
          <a:srcRect l="25468" r="8939"/>
          <a:stretch/>
        </p:blipFill>
        <p:spPr>
          <a:xfrm>
            <a:off x="9156699" y="383013"/>
            <a:ext cx="3035301" cy="260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59"/>
          <p:cNvPicPr preferRelativeResize="0"/>
          <p:nvPr/>
        </p:nvPicPr>
        <p:blipFill rotWithShape="1">
          <a:blip r:embed="rId4">
            <a:alphaModFix/>
          </a:blip>
          <a:srcRect l="25349" r="9696"/>
          <a:stretch/>
        </p:blipFill>
        <p:spPr>
          <a:xfrm>
            <a:off x="0" y="333298"/>
            <a:ext cx="3071814" cy="265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59"/>
          <p:cNvPicPr preferRelativeResize="0"/>
          <p:nvPr/>
        </p:nvPicPr>
        <p:blipFill rotWithShape="1">
          <a:blip r:embed="rId5">
            <a:alphaModFix/>
          </a:blip>
          <a:srcRect l="10555" t="8337" r="27364" b="16925"/>
          <a:stretch/>
        </p:blipFill>
        <p:spPr>
          <a:xfrm>
            <a:off x="0" y="3500438"/>
            <a:ext cx="3071813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59"/>
          <p:cNvPicPr preferRelativeResize="0"/>
          <p:nvPr/>
        </p:nvPicPr>
        <p:blipFill rotWithShape="1">
          <a:blip r:embed="rId6">
            <a:alphaModFix/>
          </a:blip>
          <a:srcRect t="8446" r="4463" b="44490"/>
          <a:stretch/>
        </p:blipFill>
        <p:spPr>
          <a:xfrm>
            <a:off x="6096000" y="3500438"/>
            <a:ext cx="3060699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59"/>
          <p:cNvPicPr preferRelativeResize="0"/>
          <p:nvPr/>
        </p:nvPicPr>
        <p:blipFill rotWithShape="1">
          <a:blip r:embed="rId7">
            <a:alphaModFix/>
          </a:blip>
          <a:srcRect t="2376" r="33748"/>
          <a:stretch/>
        </p:blipFill>
        <p:spPr>
          <a:xfrm>
            <a:off x="3091746" y="3513704"/>
            <a:ext cx="3004254" cy="281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59"/>
          <p:cNvPicPr preferRelativeResize="0"/>
          <p:nvPr/>
        </p:nvPicPr>
        <p:blipFill rotWithShape="1">
          <a:blip r:embed="rId8">
            <a:alphaModFix/>
          </a:blip>
          <a:srcRect l="11876" r="22005"/>
          <a:stretch/>
        </p:blipFill>
        <p:spPr>
          <a:xfrm>
            <a:off x="6096000" y="379362"/>
            <a:ext cx="3071323" cy="260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59"/>
          <p:cNvPicPr preferRelativeResize="0"/>
          <p:nvPr/>
        </p:nvPicPr>
        <p:blipFill rotWithShape="1">
          <a:blip r:embed="rId9">
            <a:alphaModFix/>
          </a:blip>
          <a:srcRect t="5127"/>
          <a:stretch/>
        </p:blipFill>
        <p:spPr>
          <a:xfrm>
            <a:off x="3024677" y="379362"/>
            <a:ext cx="3060701" cy="260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59"/>
          <p:cNvPicPr preferRelativeResize="0"/>
          <p:nvPr/>
        </p:nvPicPr>
        <p:blipFill rotWithShape="1">
          <a:blip r:embed="rId10">
            <a:alphaModFix/>
          </a:blip>
          <a:srcRect l="23129" r="27765"/>
          <a:stretch/>
        </p:blipFill>
        <p:spPr>
          <a:xfrm>
            <a:off x="9156699" y="3524666"/>
            <a:ext cx="3024187" cy="2817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9695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F4EB7C"/>
      </a:hlink>
      <a:folHlink>
        <a:srgbClr val="99E6F5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4.xml><?xml version="1.0" encoding="utf-8"?>
<a:theme xmlns:a="http://schemas.openxmlformats.org/drawingml/2006/main" name="2_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Другая 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9695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929</Words>
  <Application>Microsoft Office PowerPoint</Application>
  <PresentationFormat>Широкоэкранный</PresentationFormat>
  <Paragraphs>120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Roboto</vt:lpstr>
      <vt:lpstr>Times New Roman</vt:lpstr>
      <vt:lpstr>Office Theme</vt:lpstr>
      <vt:lpstr>Тема Office</vt:lpstr>
      <vt:lpstr>3_Office Theme</vt:lpstr>
      <vt:lpstr>2_Office Theme</vt:lpstr>
      <vt:lpstr>4_Office Theme</vt:lpstr>
      <vt:lpstr>1_Тема Office</vt:lpstr>
      <vt:lpstr>О записи в видеостудию</vt:lpstr>
      <vt:lpstr>Алгоритм создания курса 1) Формирование списков авторов 2) Создание паспорта и программы курса 3) Создание конспекта лекций 4)Выгрузка основного материала на Разум 5) Создание презентации и суфлёра для лекции 6)Запись лекции в видеостудии 7) Создание презентации и суфлёра для промо 8) Запись промо-ролика 9) Настройки прохождения курса 10) Создание  tilda (не обязательный этап) 11) Окончание формирования курса</vt:lpstr>
      <vt:lpstr>Презентация PowerPoint</vt:lpstr>
      <vt:lpstr>Детализация требований к структуре темы онлайн-курса </vt:lpstr>
      <vt:lpstr>Запись в видеостудию</vt:lpstr>
      <vt:lpstr>В образовательной цифровой онлайн видеостудии вы можете</vt:lpstr>
      <vt:lpstr>Возможности видеостудии</vt:lpstr>
      <vt:lpstr>Форматы видеосъемок</vt:lpstr>
      <vt:lpstr>Форматы видеосъемок</vt:lpstr>
      <vt:lpstr>Время записи одной лекции- от 10 до 20 минут Время записи промо-ролика- от 0:20 до 3:00</vt:lpstr>
      <vt:lpstr>Презентация PowerPoint</vt:lpstr>
      <vt:lpstr>Презентация PowerPoint</vt:lpstr>
      <vt:lpstr>Требования к внешнему виду спикера.</vt:lpstr>
      <vt:lpstr>Поведение в кадре</vt:lpstr>
      <vt:lpstr>Презентация PowerPoint</vt:lpstr>
      <vt:lpstr>Этапы работы с презентациями</vt:lpstr>
      <vt:lpstr>Сорокина Анастасия Александровна  a.sorokina@mgutm.ru – почта   8(985)064-34-93 – телефон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Дарья</dc:creator>
  <cp:lastModifiedBy>анастасия сорокина</cp:lastModifiedBy>
  <cp:revision>156</cp:revision>
  <dcterms:created xsi:type="dcterms:W3CDTF">2021-04-18T20:05:15Z</dcterms:created>
  <dcterms:modified xsi:type="dcterms:W3CDTF">2022-02-07T07:52:37Z</dcterms:modified>
</cp:coreProperties>
</file>